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4" r:id="rId1"/>
  </p:sldMasterIdLst>
  <p:sldIdLst>
    <p:sldId id="256" r:id="rId2"/>
    <p:sldId id="259" r:id="rId3"/>
    <p:sldId id="271" r:id="rId4"/>
    <p:sldId id="272" r:id="rId5"/>
    <p:sldId id="289" r:id="rId6"/>
    <p:sldId id="273" r:id="rId7"/>
    <p:sldId id="274" r:id="rId8"/>
    <p:sldId id="275" r:id="rId9"/>
    <p:sldId id="292" r:id="rId10"/>
    <p:sldId id="276" r:id="rId11"/>
    <p:sldId id="286" r:id="rId12"/>
    <p:sldId id="287" r:id="rId13"/>
    <p:sldId id="288" r:id="rId14"/>
    <p:sldId id="277" r:id="rId15"/>
    <p:sldId id="279" r:id="rId16"/>
    <p:sldId id="280" r:id="rId17"/>
    <p:sldId id="281" r:id="rId18"/>
    <p:sldId id="278" r:id="rId19"/>
    <p:sldId id="285" r:id="rId20"/>
    <p:sldId id="282" r:id="rId21"/>
    <p:sldId id="283" r:id="rId22"/>
    <p:sldId id="284" r:id="rId23"/>
    <p:sldId id="290" r:id="rId24"/>
    <p:sldId id="29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71"/>
  </p:normalViewPr>
  <p:slideViewPr>
    <p:cSldViewPr snapToGrid="0" snapToObjects="1">
      <p:cViewPr varScale="1">
        <p:scale>
          <a:sx n="82" d="100"/>
          <a:sy n="82" d="100"/>
        </p:scale>
        <p:origin x="69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12/16/2016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619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96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488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0978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1020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1498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4028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5978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1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12/16/2016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496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9576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12/16/2016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941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715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145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634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17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530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12/16/2016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093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google.com/p/word2vec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08.5882" TargetMode="External"/><Relationship Id="rId2" Type="http://schemas.openxmlformats.org/officeDocument/2006/relationships/hyperlink" Target="https://github.com/yoonkim/CNN_sentence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rxiv.org/pdf/1408.5882v2.pdf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CONVOLUTIONAL NEURAL NETWORK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Subject: Advances in Data Sciences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023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706" y="1265854"/>
            <a:ext cx="4581728" cy="31128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288" y="2732442"/>
            <a:ext cx="4034118" cy="279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77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ReLU</a:t>
            </a:r>
            <a:r>
              <a:rPr lang="en-US" b="1" dirty="0"/>
              <a:t>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ReLU</a:t>
            </a:r>
            <a:r>
              <a:rPr lang="en-US" dirty="0"/>
              <a:t> is the abbreviation of Rectified Linear Units, the </a:t>
            </a:r>
            <a:r>
              <a:rPr lang="en-US" b="1" dirty="0"/>
              <a:t>rectifier</a:t>
            </a:r>
            <a:r>
              <a:rPr lang="en-US" dirty="0"/>
              <a:t> is an activation function defined as f(x) = max(0,x).</a:t>
            </a:r>
          </a:p>
          <a:p>
            <a:r>
              <a:rPr lang="en-US" dirty="0"/>
              <a:t>This is a layer of neurons that applies the non-saturating activation function.</a:t>
            </a:r>
          </a:p>
          <a:p>
            <a:r>
              <a:rPr lang="en-US" dirty="0"/>
              <a:t>It increases the non linear properties of the decision function and of the overall network without affecting the receptive fields of the convolution layer.</a:t>
            </a:r>
          </a:p>
          <a:p>
            <a:pPr marL="0" indent="0">
              <a:buNone/>
            </a:pPr>
            <a:r>
              <a:rPr lang="en-US" dirty="0"/>
              <a:t>	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318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Fully connected 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Finally, after several convolutional and max pooling layers, the high-level reasoning in the neural network is done via fully connected layers.</a:t>
            </a:r>
          </a:p>
          <a:p>
            <a:r>
              <a:rPr lang="en-US" dirty="0"/>
              <a:t> Neurons in a fully connected layer have full connections to all activations in the previous layer, as seen in regular Neural Networks. </a:t>
            </a:r>
          </a:p>
          <a:p>
            <a:r>
              <a:rPr lang="en-US" dirty="0"/>
              <a:t>Their activations can hence be computed with a matrix multiplication followed by a bias offset</a:t>
            </a:r>
          </a:p>
        </p:txBody>
      </p:sp>
    </p:spTree>
    <p:extLst>
      <p:ext uri="{BB962C8B-B14F-4D97-AF65-F5344CB8AC3E}">
        <p14:creationId xmlns:p14="http://schemas.microsoft.com/office/powerpoint/2010/main" val="290585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loss layer specifies how the network training penalizes the deviation between the predicted and true labels and is normally the last layer in the network.</a:t>
            </a:r>
          </a:p>
          <a:p>
            <a:r>
              <a:rPr lang="en-US" dirty="0"/>
              <a:t> Various loss functions appropriate for different tasks may be used there.</a:t>
            </a:r>
          </a:p>
          <a:p>
            <a:pPr lvl="1"/>
            <a:r>
              <a:rPr lang="en-US" dirty="0" err="1"/>
              <a:t>Softmax</a:t>
            </a:r>
            <a:r>
              <a:rPr lang="en-US" dirty="0"/>
              <a:t> loss is used for predicting a single class of K mutually exclusive classes. </a:t>
            </a:r>
          </a:p>
          <a:p>
            <a:pPr lvl="1"/>
            <a:r>
              <a:rPr lang="en-US" dirty="0"/>
              <a:t>Sigmoid cross-entropy loss is used for predicting K independent probability values in [0,1].</a:t>
            </a:r>
          </a:p>
          <a:p>
            <a:pPr lvl="1"/>
            <a:r>
              <a:rPr lang="en-US" dirty="0"/>
              <a:t> Euclidean loss is used for regressing to real-valued labels 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68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Convolutional Neural Networks for Sentence Classification</a:t>
            </a:r>
            <a:br>
              <a:rPr lang="en-US" b="1" dirty="0"/>
            </a:br>
            <a:r>
              <a:rPr lang="en-US" dirty="0"/>
              <a:t> 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1295401" y="2523629"/>
            <a:ext cx="10306049" cy="3385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-apple-system"/>
              </a:rPr>
              <a:t>Requirements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-apple-system"/>
              </a:rPr>
              <a:t>Code is written in Python (2.7) and requires </a:t>
            </a:r>
            <a:r>
              <a:rPr kumimoji="0" lang="en-US" altLang="en-US" sz="36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-apple-system"/>
              </a:rPr>
              <a:t>Theano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-apple-system"/>
              </a:rPr>
              <a:t> (0.7).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-apple-system"/>
              </a:rPr>
              <a:t>Using the pre-trained 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word2vec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-apple-system"/>
              </a:rPr>
              <a:t> vectors will also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-apple-system"/>
              </a:rPr>
              <a:t>require downloading the binary file from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4078C0"/>
                </a:solidFill>
                <a:effectLst/>
                <a:latin typeface="-apple-system"/>
                <a:hlinkClick r:id="rId2"/>
              </a:rPr>
              <a:t>https://code.google.com/p/word2vec/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86360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Architecture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Pad input sentences so that they are of the same length.</a:t>
            </a:r>
          </a:p>
          <a:p>
            <a:r>
              <a:rPr lang="en-US" dirty="0"/>
              <a:t>Map words in the padded sentence using word </a:t>
            </a:r>
            <a:r>
              <a:rPr lang="en-US" dirty="0" err="1"/>
              <a:t>embeddings</a:t>
            </a:r>
            <a:r>
              <a:rPr lang="en-US" dirty="0"/>
              <a:t> (which may be either initialized as zero vectors or initialized as word2vec </a:t>
            </a:r>
            <a:r>
              <a:rPr lang="en-US" dirty="0" err="1"/>
              <a:t>embeddings</a:t>
            </a:r>
            <a:r>
              <a:rPr lang="en-US" dirty="0"/>
              <a:t>) to obtain a matrix corresponding to the sentence.</a:t>
            </a:r>
          </a:p>
          <a:p>
            <a:r>
              <a:rPr lang="en-US" dirty="0"/>
              <a:t>Apply convolution layer with multiple filter widths and feature maps.</a:t>
            </a:r>
          </a:p>
          <a:p>
            <a:r>
              <a:rPr lang="en-US" dirty="0"/>
              <a:t>Apply max-over-time pooling operation over the feature map.</a:t>
            </a:r>
          </a:p>
          <a:p>
            <a:r>
              <a:rPr lang="en-US" dirty="0"/>
              <a:t>Concatenate the pooling results from different layers and feed to a fully-connected layer with </a:t>
            </a:r>
            <a:r>
              <a:rPr lang="en-US" dirty="0" err="1"/>
              <a:t>softmax</a:t>
            </a:r>
            <a:r>
              <a:rPr lang="en-US" dirty="0"/>
              <a:t> activation.</a:t>
            </a:r>
          </a:p>
          <a:p>
            <a:r>
              <a:rPr lang="en-US" dirty="0" err="1"/>
              <a:t>Softmax</a:t>
            </a:r>
            <a:r>
              <a:rPr lang="en-US" dirty="0"/>
              <a:t> outputs probabilistic distribution over the labels.</a:t>
            </a:r>
          </a:p>
          <a:p>
            <a:r>
              <a:rPr lang="en-US" dirty="0"/>
              <a:t>Use dropout for </a:t>
            </a:r>
            <a:r>
              <a:rPr lang="en-US" dirty="0" err="1"/>
              <a:t>regularisation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718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Hyperparameters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RELU activation for convolution layers</a:t>
            </a:r>
          </a:p>
          <a:p>
            <a:r>
              <a:rPr lang="en-US" dirty="0"/>
              <a:t>Filter window of 3, 4, 5 with 100 feature maps each.</a:t>
            </a:r>
          </a:p>
          <a:p>
            <a:r>
              <a:rPr lang="en-US" dirty="0"/>
              <a:t>Dropout - 0.5</a:t>
            </a:r>
          </a:p>
          <a:p>
            <a:r>
              <a:rPr lang="en-US" dirty="0"/>
              <a:t>Gradient clipping at 3</a:t>
            </a:r>
          </a:p>
          <a:p>
            <a:r>
              <a:rPr lang="en-US" dirty="0"/>
              <a:t>Batch size - 50</a:t>
            </a:r>
          </a:p>
          <a:p>
            <a:r>
              <a:rPr lang="en-US" dirty="0" err="1"/>
              <a:t>Adadelta</a:t>
            </a:r>
            <a:r>
              <a:rPr lang="en-US" dirty="0"/>
              <a:t> update rule.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926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Variants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CNN-rand</a:t>
            </a:r>
          </a:p>
          <a:p>
            <a:pPr lvl="1"/>
            <a:r>
              <a:rPr lang="en-US" dirty="0"/>
              <a:t>Randomly initialized word vectors.</a:t>
            </a:r>
          </a:p>
          <a:p>
            <a:r>
              <a:rPr lang="en-US" dirty="0"/>
              <a:t>CNN-static</a:t>
            </a:r>
          </a:p>
          <a:p>
            <a:pPr lvl="1"/>
            <a:r>
              <a:rPr lang="en-US" dirty="0"/>
              <a:t>Uses pre-trained vectors from word2vec and does not update the word vectors.</a:t>
            </a:r>
          </a:p>
          <a:p>
            <a:r>
              <a:rPr lang="en-US" dirty="0"/>
              <a:t>CNN-non-static</a:t>
            </a:r>
          </a:p>
          <a:p>
            <a:pPr lvl="1"/>
            <a:r>
              <a:rPr lang="en-US" dirty="0"/>
              <a:t>Same as CNN-static but updates word vectors during training.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189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Data Preprocessing</a:t>
            </a:r>
            <a:br>
              <a:rPr lang="en-US" b="1" dirty="0"/>
            </a:br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295401" y="2613123"/>
            <a:ext cx="9826689" cy="3447098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-apple-system"/>
              </a:rPr>
              <a:t>To process the raw data, run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python process_data.py path 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-apple-system"/>
              </a:rPr>
              <a:t>where path points to the word2vec binary file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-apple-system"/>
              </a:rPr>
              <a:t>(i.e. 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GoogleNews-vectors-negative300.bin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-apple-system"/>
              </a:rPr>
              <a:t> file).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-apple-system"/>
              </a:rPr>
              <a:t>This will create a pickle object called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-apple-system"/>
              </a:rPr>
              <a:t> 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mr.p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-apple-system"/>
              </a:rPr>
              <a:t> in the same folder, which contains the dataset in the right format.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16234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2" y="1556427"/>
            <a:ext cx="8297693" cy="468575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95402" y="982133"/>
            <a:ext cx="9601196" cy="574294"/>
          </a:xfrm>
        </p:spPr>
        <p:txBody>
          <a:bodyPr>
            <a:normAutofit fontScale="90000"/>
          </a:bodyPr>
          <a:lstStyle/>
          <a:p>
            <a:r>
              <a:rPr lang="en-US" dirty="0"/>
              <a:t>Here a pickle object named </a:t>
            </a:r>
            <a:r>
              <a:rPr lang="en-US" dirty="0" err="1"/>
              <a:t>mr.p</a:t>
            </a:r>
            <a:r>
              <a:rPr lang="en-US" dirty="0"/>
              <a:t> is created</a:t>
            </a:r>
          </a:p>
        </p:txBody>
      </p:sp>
    </p:spTree>
    <p:extLst>
      <p:ext uri="{BB962C8B-B14F-4D97-AF65-F5344CB8AC3E}">
        <p14:creationId xmlns:p14="http://schemas.microsoft.com/office/powerpoint/2010/main" val="2109723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CNNs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defTabSz="914400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dirty="0"/>
              <a:t>Convolutional Neural network is a type of feed forward artificial neural network in which connectivity pattern between neurons is inspired by the organization of animal visual cortex.</a:t>
            </a:r>
          </a:p>
        </p:txBody>
      </p:sp>
    </p:spTree>
    <p:extLst>
      <p:ext uri="{BB962C8B-B14F-4D97-AF65-F5344CB8AC3E}">
        <p14:creationId xmlns:p14="http://schemas.microsoft.com/office/powerpoint/2010/main" val="946319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865762"/>
            <a:ext cx="9492573" cy="536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315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127" y="674126"/>
            <a:ext cx="9434715" cy="532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016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52" y="729574"/>
            <a:ext cx="8974780" cy="506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210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645920"/>
            <a:ext cx="6815669" cy="1280160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732904"/>
            <a:ext cx="6815669" cy="1245495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hlinkClick r:id="rId2"/>
              </a:rPr>
              <a:t>https://github.com/yoonkim/CNN_sentence</a:t>
            </a:r>
            <a:endParaRPr lang="en-US" dirty="0"/>
          </a:p>
          <a:p>
            <a:r>
              <a:rPr lang="en-US" dirty="0">
                <a:hlinkClick r:id="rId3"/>
              </a:rPr>
              <a:t>https://arxiv.org/abs/1408.5882</a:t>
            </a:r>
            <a:endParaRPr lang="en-US" dirty="0"/>
          </a:p>
          <a:p>
            <a:r>
              <a:rPr lang="en-US" dirty="0">
                <a:hlinkClick r:id="rId4"/>
              </a:rPr>
              <a:t>https://arxiv.org/pdf/1408.5882v2.pdf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591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088561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CNN layer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2632512"/>
            <a:ext cx="9601200" cy="3167777"/>
          </a:xfrm>
        </p:spPr>
      </p:pic>
    </p:spTree>
    <p:extLst>
      <p:ext uri="{BB962C8B-B14F-4D97-AF65-F5344CB8AC3E}">
        <p14:creationId xmlns:p14="http://schemas.microsoft.com/office/powerpoint/2010/main" val="3378148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Principle Terms of CNN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Local Receptive field: a window on the input of pixels</a:t>
            </a:r>
          </a:p>
          <a:p>
            <a:r>
              <a:rPr lang="en-US" dirty="0"/>
              <a:t>Feature Maps: mapping from input to hidden layers</a:t>
            </a:r>
          </a:p>
          <a:p>
            <a:r>
              <a:rPr lang="en-US" dirty="0"/>
              <a:t>Shared Weights: positive or negatives</a:t>
            </a:r>
          </a:p>
          <a:p>
            <a:r>
              <a:rPr lang="en-US" dirty="0"/>
              <a:t>Pooling: simplifying the information from the feature maps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181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of CNN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CNN is a stack of distinct layers that transform the input volume into an output volume through a differential function.</a:t>
            </a:r>
          </a:p>
          <a:p>
            <a:r>
              <a:rPr lang="en-US" dirty="0"/>
              <a:t>The layers of CNN are</a:t>
            </a:r>
          </a:p>
          <a:p>
            <a:r>
              <a:rPr lang="en-US" dirty="0"/>
              <a:t>1. Convolutional layer </a:t>
            </a:r>
          </a:p>
          <a:p>
            <a:r>
              <a:rPr lang="en-US" dirty="0"/>
              <a:t>2.Pooling Layer</a:t>
            </a:r>
          </a:p>
          <a:p>
            <a:r>
              <a:rPr lang="en-US" dirty="0"/>
              <a:t>3. </a:t>
            </a:r>
            <a:r>
              <a:rPr lang="en-US" dirty="0" err="1"/>
              <a:t>Relu</a:t>
            </a:r>
            <a:r>
              <a:rPr lang="en-US" dirty="0"/>
              <a:t> Layer</a:t>
            </a:r>
          </a:p>
          <a:p>
            <a:r>
              <a:rPr lang="en-US" dirty="0"/>
              <a:t>4.Fully Connected Layer</a:t>
            </a:r>
          </a:p>
          <a:p>
            <a:r>
              <a:rPr lang="en-US" dirty="0"/>
              <a:t>5.Loss layer</a:t>
            </a:r>
          </a:p>
        </p:txBody>
      </p:sp>
    </p:spTree>
    <p:extLst>
      <p:ext uri="{BB962C8B-B14F-4D97-AF65-F5344CB8AC3E}">
        <p14:creationId xmlns:p14="http://schemas.microsoft.com/office/powerpoint/2010/main" val="1002134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of CNN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picture of Banana divided in terms of neurons rather than pixels.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524" y="3083668"/>
            <a:ext cx="3540868" cy="296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97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852587"/>
            <a:ext cx="6491190" cy="46151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391" y="2701239"/>
            <a:ext cx="2071991" cy="91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24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715" y="963036"/>
            <a:ext cx="3667327" cy="26118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422" y="963035"/>
            <a:ext cx="3813242" cy="26118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9931" y="3842425"/>
            <a:ext cx="6128427" cy="215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94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59" y="888291"/>
            <a:ext cx="6120653" cy="24788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315" y="3637205"/>
            <a:ext cx="4943082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6679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274</TotalTime>
  <Words>513</Words>
  <Application>Microsoft Office PowerPoint</Application>
  <PresentationFormat>Widescreen</PresentationFormat>
  <Paragraphs>76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-apple-system</vt:lpstr>
      <vt:lpstr>Arial</vt:lpstr>
      <vt:lpstr>Consolas</vt:lpstr>
      <vt:lpstr>Garamond</vt:lpstr>
      <vt:lpstr>Organic</vt:lpstr>
      <vt:lpstr>CONVOLUTIONAL NEURAL NETWORK</vt:lpstr>
      <vt:lpstr>What are CNNs</vt:lpstr>
      <vt:lpstr>Typical CNN layer</vt:lpstr>
      <vt:lpstr>4 Principle Terms of CNN</vt:lpstr>
      <vt:lpstr>Architecture of CNN</vt:lpstr>
      <vt:lpstr>Working of CNN</vt:lpstr>
      <vt:lpstr>PowerPoint Presentation</vt:lpstr>
      <vt:lpstr>PowerPoint Presentation</vt:lpstr>
      <vt:lpstr>PowerPoint Presentation</vt:lpstr>
      <vt:lpstr>PowerPoint Presentation</vt:lpstr>
      <vt:lpstr>ReLU layer</vt:lpstr>
      <vt:lpstr>Fully connected layer</vt:lpstr>
      <vt:lpstr>LOSS LAYER</vt:lpstr>
      <vt:lpstr>Convolutional Neural Networks for Sentence Classification  </vt:lpstr>
      <vt:lpstr>Architecture </vt:lpstr>
      <vt:lpstr>Hyperparameters  </vt:lpstr>
      <vt:lpstr>Variants </vt:lpstr>
      <vt:lpstr>Data Preprocessing </vt:lpstr>
      <vt:lpstr>Here a pickle object named mr.p is created</vt:lpstr>
      <vt:lpstr>PowerPoint Presentation</vt:lpstr>
      <vt:lpstr>PowerPoint Presentation</vt:lpstr>
      <vt:lpstr>PowerPoint Presentation</vt:lpstr>
      <vt:lpstr>References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CONVOLUTIONAL NEURAL NETWORK</dc:title>
  <dc:creator>Microsoft Office User</dc:creator>
  <cp:lastModifiedBy>Anita Mohandas</cp:lastModifiedBy>
  <cp:revision>49</cp:revision>
  <dcterms:created xsi:type="dcterms:W3CDTF">2016-12-01T16:20:45Z</dcterms:created>
  <dcterms:modified xsi:type="dcterms:W3CDTF">2016-12-16T22:52:19Z</dcterms:modified>
</cp:coreProperties>
</file>